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Lst>
  <p:notesMasterIdLst>
    <p:notesMasterId r:id="rId12"/>
  </p:notesMasterIdLst>
  <p:handoutMasterIdLst>
    <p:handoutMasterId r:id="rId13"/>
  </p:handoutMasterIdLst>
  <p:sldIdLst>
    <p:sldId id="257" r:id="rId2"/>
    <p:sldId id="261" r:id="rId3"/>
    <p:sldId id="262" r:id="rId4"/>
    <p:sldId id="273" r:id="rId5"/>
    <p:sldId id="271" r:id="rId6"/>
    <p:sldId id="266" r:id="rId7"/>
    <p:sldId id="275" r:id="rId8"/>
    <p:sldId id="278" r:id="rId9"/>
    <p:sldId id="277" r:id="rId10"/>
    <p:sldId id="276" r:id="rId1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4910" autoAdjust="0"/>
  </p:normalViewPr>
  <p:slideViewPr>
    <p:cSldViewPr>
      <p:cViewPr varScale="1">
        <p:scale>
          <a:sx n="77" d="100"/>
          <a:sy n="77" d="100"/>
        </p:scale>
        <p:origin x="9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270"/>
    </p:cViewPr>
  </p:notesTextViewPr>
  <p:sorterViewPr>
    <p:cViewPr>
      <p:scale>
        <a:sx n="66" d="100"/>
        <a:sy n="66" d="100"/>
      </p:scale>
      <p:origin x="0" y="0"/>
    </p:cViewPr>
  </p:sorterViewPr>
  <p:notesViewPr>
    <p:cSldViewPr>
      <p:cViewPr varScale="1">
        <p:scale>
          <a:sx n="55" d="100"/>
          <a:sy n="55" d="100"/>
        </p:scale>
        <p:origin x="-1878"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Food Packages Distributed Per Year</a:t>
            </a:r>
          </a:p>
        </c:rich>
      </c:tx>
      <c:overlay val="0"/>
    </c:title>
    <c:autoTitleDeleted val="0"/>
    <c:plotArea>
      <c:layout/>
      <c:barChart>
        <c:barDir val="col"/>
        <c:grouping val="clustered"/>
        <c:varyColors val="0"/>
        <c:ser>
          <c:idx val="0"/>
          <c:order val="0"/>
          <c:tx>
            <c:strRef>
              <c:f>Sheet1!$B$1</c:f>
              <c:strCache>
                <c:ptCount val="1"/>
                <c:pt idx="0">
                  <c:v>Food Packages Distributed</c:v>
                </c:pt>
              </c:strCache>
            </c:strRef>
          </c:tx>
          <c:invertIfNegative val="0"/>
          <c:cat>
            <c:numRef>
              <c:f>Sheet1!$A$2:$A$13</c:f>
              <c:numCache>
                <c:formatCode>General</c:formatCode>
                <c:ptCount val="12"/>
                <c:pt idx="0">
                  <c:v>1986</c:v>
                </c:pt>
                <c:pt idx="1">
                  <c:v>1994</c:v>
                </c:pt>
                <c:pt idx="2">
                  <c:v>2000</c:v>
                </c:pt>
                <c:pt idx="3">
                  <c:v>2008</c:v>
                </c:pt>
                <c:pt idx="4">
                  <c:v>2012</c:v>
                </c:pt>
                <c:pt idx="5">
                  <c:v>2016</c:v>
                </c:pt>
                <c:pt idx="6">
                  <c:v>2019</c:v>
                </c:pt>
                <c:pt idx="7">
                  <c:v>2020</c:v>
                </c:pt>
                <c:pt idx="8">
                  <c:v>2021</c:v>
                </c:pt>
                <c:pt idx="9">
                  <c:v>2022</c:v>
                </c:pt>
                <c:pt idx="10">
                  <c:v>2023</c:v>
                </c:pt>
                <c:pt idx="11">
                  <c:v>2024</c:v>
                </c:pt>
              </c:numCache>
            </c:numRef>
          </c:cat>
          <c:val>
            <c:numRef>
              <c:f>Sheet1!$B$2:$B$13</c:f>
              <c:numCache>
                <c:formatCode>#,##0</c:formatCode>
                <c:ptCount val="12"/>
                <c:pt idx="0">
                  <c:v>3366</c:v>
                </c:pt>
                <c:pt idx="1">
                  <c:v>5314</c:v>
                </c:pt>
                <c:pt idx="2">
                  <c:v>7141</c:v>
                </c:pt>
                <c:pt idx="3">
                  <c:v>11155</c:v>
                </c:pt>
                <c:pt idx="4">
                  <c:v>20116</c:v>
                </c:pt>
                <c:pt idx="5">
                  <c:v>21880</c:v>
                </c:pt>
                <c:pt idx="6">
                  <c:v>21883</c:v>
                </c:pt>
                <c:pt idx="7">
                  <c:v>17924</c:v>
                </c:pt>
                <c:pt idx="8">
                  <c:v>13847</c:v>
                </c:pt>
                <c:pt idx="9">
                  <c:v>17566</c:v>
                </c:pt>
                <c:pt idx="10">
                  <c:v>19478</c:v>
                </c:pt>
                <c:pt idx="11">
                  <c:v>19534</c:v>
                </c:pt>
              </c:numCache>
            </c:numRef>
          </c:val>
          <c:extLst>
            <c:ext xmlns:c16="http://schemas.microsoft.com/office/drawing/2014/chart" uri="{C3380CC4-5D6E-409C-BE32-E72D297353CC}">
              <c16:uniqueId val="{00000000-B5FC-4712-B137-D20B98227657}"/>
            </c:ext>
          </c:extLst>
        </c:ser>
        <c:dLbls>
          <c:showLegendKey val="0"/>
          <c:showVal val="0"/>
          <c:showCatName val="0"/>
          <c:showSerName val="0"/>
          <c:showPercent val="0"/>
          <c:showBubbleSize val="0"/>
        </c:dLbls>
        <c:gapWidth val="150"/>
        <c:axId val="213273144"/>
        <c:axId val="213273928"/>
      </c:barChart>
      <c:catAx>
        <c:axId val="213273144"/>
        <c:scaling>
          <c:orientation val="minMax"/>
        </c:scaling>
        <c:delete val="0"/>
        <c:axPos val="b"/>
        <c:numFmt formatCode="General" sourceLinked="1"/>
        <c:majorTickMark val="out"/>
        <c:minorTickMark val="none"/>
        <c:tickLblPos val="nextTo"/>
        <c:crossAx val="213273928"/>
        <c:crosses val="autoZero"/>
        <c:auto val="1"/>
        <c:lblAlgn val="ctr"/>
        <c:lblOffset val="100"/>
        <c:noMultiLvlLbl val="0"/>
      </c:catAx>
      <c:valAx>
        <c:axId val="213273928"/>
        <c:scaling>
          <c:orientation val="minMax"/>
        </c:scaling>
        <c:delete val="0"/>
        <c:axPos val="l"/>
        <c:majorGridlines/>
        <c:numFmt formatCode="#,##0" sourceLinked="1"/>
        <c:majorTickMark val="out"/>
        <c:minorTickMark val="none"/>
        <c:tickLblPos val="nextTo"/>
        <c:crossAx val="213273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11E85808-3754-4522-A82F-A721FD739E65}" type="datetimeFigureOut">
              <a:rPr lang="en-US" smtClean="0"/>
              <a:pPr/>
              <a:t>5/22/2025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8F18565-8212-40FA-9D02-D5EBCC0D3B7D}" type="slidenum">
              <a:rPr lang="en-US" smtClean="0"/>
              <a:pPr/>
              <a:t>‹#›</a:t>
            </a:fld>
            <a:endParaRPr lang="en-US"/>
          </a:p>
        </p:txBody>
      </p:sp>
    </p:spTree>
    <p:extLst>
      <p:ext uri="{BB962C8B-B14F-4D97-AF65-F5344CB8AC3E}">
        <p14:creationId xmlns:p14="http://schemas.microsoft.com/office/powerpoint/2010/main" val="95878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DF2678C-4787-4E2E-BAC6-3BDF197ECCA9}" type="datetimeFigureOut">
              <a:rPr lang="en-US" smtClean="0"/>
              <a:pPr/>
              <a:t>5/22/2025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F9F84883-B2ED-414C-B7E0-F2D4415338A2}" type="slidenum">
              <a:rPr lang="en-US" smtClean="0"/>
              <a:pPr/>
              <a:t>‹#›</a:t>
            </a:fld>
            <a:endParaRPr lang="en-US"/>
          </a:p>
        </p:txBody>
      </p:sp>
    </p:spTree>
    <p:extLst>
      <p:ext uri="{BB962C8B-B14F-4D97-AF65-F5344CB8AC3E}">
        <p14:creationId xmlns:p14="http://schemas.microsoft.com/office/powerpoint/2010/main" val="404305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Mission Statement:  Responding to God’s love, WAFER provides food and works to eliminate hunger.</a:t>
            </a:r>
          </a:p>
          <a:p>
            <a:endParaRPr lang="en-US" dirty="0"/>
          </a:p>
          <a:p>
            <a:r>
              <a:rPr lang="en-US" dirty="0"/>
              <a:t>At inception, WAFER</a:t>
            </a:r>
            <a:r>
              <a:rPr lang="en-US" baseline="0" dirty="0"/>
              <a:t> (known then at West Avenue Food Emergency Resource) was housed in the basement of St. Paul’s Lutheran Church and serviced by UW-L Campus Ministry and </a:t>
            </a:r>
            <a:r>
              <a:rPr lang="en-US" baseline="0" dirty="0" err="1"/>
              <a:t>Roncalli</a:t>
            </a:r>
            <a:r>
              <a:rPr lang="en-US" baseline="0" dirty="0"/>
              <a:t> Newman Center.  In 2002, WAFER moved to its location on Causeway Blvd keeping the WAFER acronym, dropping the wordy title.  As needs increased WAFER staff responded by adding more donors, coolers, vehicles, and equipment. Eventually outgrowing the Causeway Blvd location, a former grocery store on La Crosse’s north side was purchased and renovated. The new facility was opened in May 2023. Today, WAFER employees eleven part-time staff and relies on hundreds of volunteers to serve 15+00 families each month.  In 2024, more than 40,000 people were fed for ~4 days.  An estimated 1,500,000+ meals were put directly on the table for those who need it most. </a:t>
            </a:r>
          </a:p>
          <a:p>
            <a:endParaRPr lang="en-US" baseline="0" dirty="0"/>
          </a:p>
          <a:p>
            <a:r>
              <a:rPr lang="en-US" baseline="0" dirty="0"/>
              <a:t>Our work is made possible because of our generous donors, volunteers, and supporters.  Thank you for supporting WAFER, the mission to feed people, and for feeding people in need.</a:t>
            </a:r>
            <a:endParaRPr lang="en-US"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1</a:t>
            </a:fld>
            <a:endParaRPr lang="en-US"/>
          </a:p>
        </p:txBody>
      </p:sp>
    </p:spTree>
    <p:extLst>
      <p:ext uri="{BB962C8B-B14F-4D97-AF65-F5344CB8AC3E}">
        <p14:creationId xmlns:p14="http://schemas.microsoft.com/office/powerpoint/2010/main" val="110058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10</a:t>
            </a:fld>
            <a:endParaRPr lang="en-US"/>
          </a:p>
        </p:txBody>
      </p:sp>
    </p:spTree>
    <p:extLst>
      <p:ext uri="{BB962C8B-B14F-4D97-AF65-F5344CB8AC3E}">
        <p14:creationId xmlns:p14="http://schemas.microsoft.com/office/powerpoint/2010/main" val="121978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WAFER opened its</a:t>
            </a:r>
            <a:r>
              <a:rPr lang="en-US" baseline="0" dirty="0"/>
              <a:t> door in 1986, families were able to receive one food package per year on an emergency basis.  In 1986, 3366 food packages were given out.  In 2002, WAFER became a TEFAP outlet (the government commodities program).  To follow government program regulations, families were now able to come at least one time per month.  During 2008, when our country entered the recession and many people lost jobs or had reduced wages/hours, WAFER experienced a spike in needy families.  In 2008, 11,155 food packages were distributed and peaked in 2011 at 20,180. In 2025, need remains </a:t>
            </a:r>
            <a:r>
              <a:rPr lang="en-US" baseline="0"/>
              <a:t>elevated as families continue </a:t>
            </a:r>
            <a:r>
              <a:rPr lang="en-US" baseline="0" dirty="0"/>
              <a:t>to struggle with having enough food to put on the table.  Continued food insecurity, affecting people locally, is the precise reason why WAFER exists.</a:t>
            </a:r>
            <a:endParaRPr lang="en-US"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2</a:t>
            </a:fld>
            <a:endParaRPr lang="en-US"/>
          </a:p>
        </p:txBody>
      </p:sp>
    </p:spTree>
    <p:extLst>
      <p:ext uri="{BB962C8B-B14F-4D97-AF65-F5344CB8AC3E}">
        <p14:creationId xmlns:p14="http://schemas.microsoft.com/office/powerpoint/2010/main" val="182369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La Crosse County’s poverty</a:t>
            </a:r>
            <a:r>
              <a:rPr lang="en-US" baseline="0" dirty="0"/>
              <a:t> rate is at ~12%.  Poverty knows no age, race, or gender.  We serve a variety of people in a variety of situations; working families, single-parent households, military families, veterans, the homeless, seniors, those with disabilities, and much more.  In an effort to address hunger needs within specific populations WAFER has implemented several programs in addition to our “Food Share” food package distribution.</a:t>
            </a:r>
          </a:p>
          <a:p>
            <a:endParaRPr lang="en-US" baseline="0" dirty="0"/>
          </a:p>
          <a:p>
            <a:pPr marL="228600" indent="-228600">
              <a:buAutoNum type="arabicPeriod"/>
            </a:pPr>
            <a:r>
              <a:rPr lang="en-US" baseline="0" dirty="0"/>
              <a:t>Senior Share is a “food package delivery” program for those 60+ and is entering the fourth year of service.  Food packages are packed for dietary needs or individual preferences when possible and contain ~4 days worth of food.  In addition to canned goods, Senior Share boxes contain eggs, bread, and frozen meat.  Food packages are delivered by staff and volunteers to senior housing complexes, meal sites, town hall, and individual residences.  Senior Share is available to all communities in La Crosse County.</a:t>
            </a:r>
            <a:br>
              <a:rPr lang="en-US" baseline="0" dirty="0"/>
            </a:br>
            <a:endParaRPr lang="en-US" baseline="0" dirty="0"/>
          </a:p>
          <a:p>
            <a:pPr marL="228600" indent="-228600">
              <a:buAutoNum type="arabicPeriod"/>
            </a:pPr>
            <a:r>
              <a:rPr lang="en-US" baseline="0" dirty="0"/>
              <a:t>In collaboration with the Bangor School District, September 2013 began a student food program over the weekends.  Teachers refer children to this program based on indications that they don’t receive enough food over the weekends.  The food varies based on availability, but staff tries to plan out well balanced meal kits.  They typically contain a minimum of two meals and two snacks per day.</a:t>
            </a:r>
          </a:p>
          <a:p>
            <a:pPr marL="228600" indent="-228600">
              <a:buAutoNum type="arabicPeriod"/>
            </a:pPr>
            <a:endParaRPr lang="en-US" baseline="0" dirty="0"/>
          </a:p>
          <a:p>
            <a:pPr marL="228600" indent="-228600">
              <a:buAutoNum type="arabicPeriod"/>
            </a:pPr>
            <a:r>
              <a:rPr lang="en-US" baseline="0" dirty="0"/>
              <a:t>In 2017, the Mobile Food Pantry program was implemented as a way to reach people unable to get to our main pantry location due to transportation or physical limitation barriers. Today, the Mobile Pantry distributes over 2000 food packages annually and stops at 20 unique site monthly. Stops include low income housing complexes, identified food insecure neighborhoods, churches, schools, community centers, other service provider organizations, and more. Scheduled stops, dates, and times can be found on the WAFER website under the Calendar.</a:t>
            </a:r>
          </a:p>
          <a:p>
            <a:pPr marL="228600" indent="-228600">
              <a:buAutoNum type="arabicPeriod"/>
            </a:pPr>
            <a:endParaRPr lang="en-US" baseline="0" dirty="0"/>
          </a:p>
          <a:p>
            <a:pPr marL="228600" indent="-228600">
              <a:buAutoNum type="arabicPeriod"/>
            </a:pPr>
            <a:r>
              <a:rPr lang="en-US" baseline="0" dirty="0"/>
              <a:t>In coordination with community partners, such as UW Extension </a:t>
            </a:r>
            <a:r>
              <a:rPr lang="en-US" baseline="0" dirty="0" err="1"/>
              <a:t>FoodWIse</a:t>
            </a:r>
            <a:r>
              <a:rPr lang="en-US" baseline="0" dirty="0"/>
              <a:t> Nutrition Educators, </a:t>
            </a:r>
            <a:r>
              <a:rPr lang="en-US" baseline="0" dirty="0" err="1"/>
              <a:t>Emplify</a:t>
            </a:r>
            <a:r>
              <a:rPr lang="en-US" baseline="0" dirty="0"/>
              <a:t> Dieticians, and Mayo Health System </a:t>
            </a:r>
            <a:r>
              <a:rPr lang="en-US" baseline="0" dirty="0" err="1"/>
              <a:t>Dietitican</a:t>
            </a:r>
            <a:r>
              <a:rPr lang="en-US" baseline="0" dirty="0"/>
              <a:t>, WAFER hosts monthly nutrition education sessions which provide participants with helpful tips, recipes, skills, and kitchen tools to implement health choices and healthy cooking at home. </a:t>
            </a:r>
          </a:p>
          <a:p>
            <a:pPr marL="228600" indent="-228600">
              <a:buAutoNum type="arabicPeriod"/>
            </a:pPr>
            <a:endParaRPr lang="en-US" baseline="0" dirty="0"/>
          </a:p>
          <a:p>
            <a:pPr marL="228600" indent="-228600">
              <a:buAutoNum type="arabicPeriod"/>
            </a:pPr>
            <a:r>
              <a:rPr lang="en-US" baseline="0" dirty="0"/>
              <a:t>The nearly 20 year long program specific to the Hmong and Asian populations has been offered for families to provide more culturally relevant foods such as bamboo shoots, fish sauce, rice, and rice noodles.  Hmong families account for approximately 10% of all families served.</a:t>
            </a:r>
            <a:endParaRPr lang="en-US"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3</a:t>
            </a:fld>
            <a:endParaRPr lang="en-US"/>
          </a:p>
        </p:txBody>
      </p:sp>
    </p:spTree>
    <p:extLst>
      <p:ext uri="{BB962C8B-B14F-4D97-AF65-F5344CB8AC3E}">
        <p14:creationId xmlns:p14="http://schemas.microsoft.com/office/powerpoint/2010/main" val="261298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food package for a household of one to two people.</a:t>
            </a:r>
            <a:r>
              <a:rPr lang="en-US" baseline="0" dirty="0"/>
              <a:t>  It contains a variety of self-selected canned goods (such as fruit, vegetables, spaghetti and sauce, soup, cereal, tuna, peanut butter, mac-n-cheese, and canned beans), fresh produce (tomatoes, apples, oranges, bananas, corn, peppers, potatoes, green beans, lettuce salad), dairy (eggs, yogurt, hummus), breakfast sausages, baked goods (muffins, loaves, and buns), personal hygiene, and frozen meat.  </a:t>
            </a:r>
            <a:endParaRPr lang="en-US"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4</a:t>
            </a:fld>
            <a:endParaRPr lang="en-US"/>
          </a:p>
        </p:txBody>
      </p:sp>
    </p:spTree>
    <p:extLst>
      <p:ext uri="{BB962C8B-B14F-4D97-AF65-F5344CB8AC3E}">
        <p14:creationId xmlns:p14="http://schemas.microsoft.com/office/powerpoint/2010/main" val="80501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Each month, WAFER collects,</a:t>
            </a:r>
            <a:r>
              <a:rPr lang="en-US" baseline="0" dirty="0"/>
              <a:t> purchases, rescues, and distributes more than 100,000 pounds of food.  To put that number into something tangible, in one month we give out 6000 cans of soup and 4000 jars of peanut butter.  In order to offer a well balanced food package, w</a:t>
            </a:r>
            <a:r>
              <a:rPr lang="en-US" dirty="0"/>
              <a:t>e obtain food through a variety</a:t>
            </a:r>
            <a:r>
              <a:rPr lang="en-US" baseline="0" dirty="0"/>
              <a:t> of sources.  </a:t>
            </a:r>
          </a:p>
          <a:p>
            <a:endParaRPr lang="en-US" baseline="0" dirty="0"/>
          </a:p>
          <a:p>
            <a:pPr marL="228600" indent="-228600">
              <a:buAutoNum type="arabicPeriod"/>
            </a:pPr>
            <a:r>
              <a:rPr lang="en-US" baseline="0" dirty="0"/>
              <a:t>WAFER is largely supported by some local retailers weekly; </a:t>
            </a:r>
            <a:r>
              <a:rPr lang="en-US" baseline="0" dirty="0" err="1"/>
              <a:t>Walmart</a:t>
            </a:r>
            <a:r>
              <a:rPr lang="en-US" baseline="0" dirty="0"/>
              <a:t>, Sam’s Club, Westby Creamery, </a:t>
            </a:r>
            <a:r>
              <a:rPr lang="en-US" baseline="0" dirty="0" err="1"/>
              <a:t>Kwik</a:t>
            </a:r>
            <a:r>
              <a:rPr lang="en-US" baseline="0" dirty="0"/>
              <a:t> Trip, Target, Linda’s Bakery, Starbucks, and </a:t>
            </a:r>
            <a:r>
              <a:rPr lang="en-US" baseline="0" dirty="0" err="1"/>
              <a:t>Panera</a:t>
            </a:r>
            <a:r>
              <a:rPr lang="en-US" baseline="0" dirty="0"/>
              <a:t>.  These donors supply our families with a nice variety of fresh produce, baked goods, dairy, and meat. In 2021 this accounted for ###% of total food distributed. </a:t>
            </a:r>
          </a:p>
          <a:p>
            <a:pPr marL="228600" indent="-228600">
              <a:buAutoNum type="arabicPeriod"/>
            </a:pPr>
            <a:endParaRPr lang="en-US" baseline="0" dirty="0"/>
          </a:p>
          <a:p>
            <a:pPr marL="228600" indent="-228600">
              <a:buAutoNum type="arabicPeriod"/>
            </a:pPr>
            <a:r>
              <a:rPr lang="en-US" baseline="0" dirty="0"/>
              <a:t>As a TEFAP (The Emergency Food Assistance Program) outlet, we receive government commodities.  These vary from month to month depending on what the government has had access too.  We typically receive frozen meat, cereal, canned vegetables and fruit, and pasta.  In 2021, this accounted for ##% of all food distributed.  </a:t>
            </a:r>
          </a:p>
          <a:p>
            <a:pPr marL="228600" indent="-228600">
              <a:buAutoNum type="arabicPeriod"/>
            </a:pPr>
            <a:endParaRPr lang="en-US" baseline="0" dirty="0"/>
          </a:p>
          <a:p>
            <a:pPr marL="228600" indent="-228600">
              <a:buAutoNum type="arabicPeriod"/>
            </a:pPr>
            <a:r>
              <a:rPr lang="en-US" baseline="0" dirty="0"/>
              <a:t>Individuals, businesses, clubs, and churches accounted for ##% of the food given out in 2021.  This was in the form of a food drive, collection at a work place, weekly collection at church, collecting at an event, competition between service clubs, a child who collected food at their birthday party instead of getting gifts, and much more.  </a:t>
            </a:r>
          </a:p>
          <a:p>
            <a:pPr marL="228600" indent="-228600">
              <a:buAutoNum type="arabicPeriod"/>
            </a:pPr>
            <a:endParaRPr lang="en-US" baseline="0" dirty="0"/>
          </a:p>
          <a:p>
            <a:pPr marL="228600" indent="-228600">
              <a:buAutoNum type="arabicPeriod"/>
            </a:pPr>
            <a:r>
              <a:rPr lang="en-US" baseline="0" dirty="0"/>
              <a:t>Food Rescue plays a large part in our operations.  Included under number 3, WAFER actively seeks product that might otherwise be destroyed due to rejection at the retail level due to over shipment, a dented box, mislabeling, or one little piece of produce that is imperfect.  We accept trucking company donations or send our truck to a load that is to be donated.</a:t>
            </a:r>
          </a:p>
          <a:p>
            <a:pPr marL="228600" indent="-228600">
              <a:buAutoNum type="arabicPeriod"/>
            </a:pPr>
            <a:endParaRPr lang="en-US" baseline="0" dirty="0"/>
          </a:p>
          <a:p>
            <a:pPr marL="228600" indent="-228600">
              <a:buAutoNum type="arabicPeriod"/>
            </a:pPr>
            <a:r>
              <a:rPr lang="en-US" baseline="0" dirty="0"/>
              <a:t>To ensure a complete food package to each family on each visit, WAFER must purchases approximately one-third of the total food given out in the standard food package. Staff search for the best deal from a variety of sources (local retailers, warehouses, foodbanks, etc) in order to get the most bang for our buck.  The items we frequently purchase are man-n-cheese, tuna, soup, cereal, and peanut butter. </a:t>
            </a:r>
          </a:p>
          <a:p>
            <a:pPr marL="228600" indent="-228600">
              <a:buAutoNum type="arabicPeriod"/>
            </a:pPr>
            <a:endParaRPr lang="en-US" baseline="0" dirty="0"/>
          </a:p>
          <a:p>
            <a:pPr marL="228600" indent="-228600">
              <a:buAutoNum type="arabicPeriod"/>
            </a:pPr>
            <a:r>
              <a:rPr lang="en-US" baseline="0" dirty="0"/>
              <a:t>Supporting various anti-hunger programs and organizations by sharing has increased in recent years.  WAFER provides food to community meal programs and local pantries.  In 2021, 30,000 pounds of food (typically in the form of dairy products, produce, meat, and bakery) was shared.  </a:t>
            </a:r>
          </a:p>
          <a:p>
            <a:pPr marL="228600" indent="-228600">
              <a:buNone/>
            </a:pPr>
            <a:endParaRPr lang="en-US" baseline="0"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5</a:t>
            </a:fld>
            <a:endParaRPr lang="en-US"/>
          </a:p>
        </p:txBody>
      </p:sp>
    </p:spTree>
    <p:extLst>
      <p:ext uri="{BB962C8B-B14F-4D97-AF65-F5344CB8AC3E}">
        <p14:creationId xmlns:p14="http://schemas.microsoft.com/office/powerpoint/2010/main" val="79170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a:t>
            </a:r>
            <a:r>
              <a:rPr lang="en-US" baseline="0" dirty="0"/>
              <a:t> the years, supporters have chosen a variety of ways to raise food or funds for WAFER.  </a:t>
            </a:r>
            <a:endParaRPr lang="en-US" u="none" baseline="0" dirty="0"/>
          </a:p>
          <a:p>
            <a:pPr>
              <a:buFont typeface="Arial" pitchFamily="34" charset="0"/>
              <a:buChar char="•"/>
            </a:pPr>
            <a:r>
              <a:rPr lang="en-US" u="none" baseline="0" dirty="0"/>
              <a:t>Various clubs and groups donate a portion of the proceeds from events they are holding.  Recent events include car shows, concerts, and raffles.</a:t>
            </a:r>
            <a:endParaRPr lang="en-US"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6</a:t>
            </a:fld>
            <a:endParaRPr lang="en-US"/>
          </a:p>
        </p:txBody>
      </p:sp>
    </p:spTree>
    <p:extLst>
      <p:ext uri="{BB962C8B-B14F-4D97-AF65-F5344CB8AC3E}">
        <p14:creationId xmlns:p14="http://schemas.microsoft.com/office/powerpoint/2010/main" val="36152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F84883-B2ED-414C-B7E0-F2D4415338A2}" type="slidenum">
              <a:rPr lang="en-US" smtClean="0"/>
              <a:pPr/>
              <a:t>7</a:t>
            </a:fld>
            <a:endParaRPr lang="en-US"/>
          </a:p>
        </p:txBody>
      </p:sp>
    </p:spTree>
    <p:extLst>
      <p:ext uri="{BB962C8B-B14F-4D97-AF65-F5344CB8AC3E}">
        <p14:creationId xmlns:p14="http://schemas.microsoft.com/office/powerpoint/2010/main" val="148648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48C4-3D8D-6084-BDA5-FA2E3FA3A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F4755-C90C-AA2B-9E40-055829C7D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95C66-E964-83B4-0634-CADDBD815DAD}"/>
              </a:ext>
            </a:extLst>
          </p:cNvPr>
          <p:cNvSpPr>
            <a:spLocks noGrp="1"/>
          </p:cNvSpPr>
          <p:nvPr>
            <p:ph type="body" idx="1"/>
          </p:nvPr>
        </p:nvSpPr>
        <p:spPr/>
        <p:txBody>
          <a:bodyPr>
            <a:normAutofit/>
          </a:bodyPr>
          <a:lstStyle/>
          <a:p>
            <a:r>
              <a:rPr lang="en-US" dirty="0"/>
              <a:t>In addition to these ideas, you can find a food drive kit on the website for suggestions and resources when planning your event. The materials even provide themed drive ideas such as Taco Tuesday (collecting taco shells, sauce, seasonings), Breakfast (cereal, cereal bars, pancake mix), Holiday (cranberry sauce, stuffing, green beans, cream soup), Pizza Party (crust packet, sauce, pepperoni). Get creative, make it fun, engage a team. In the past there have been some really unique ideas:</a:t>
            </a:r>
            <a:br>
              <a:rPr lang="en-US" dirty="0"/>
            </a:br>
            <a:endParaRPr lang="en-US" baseline="0" dirty="0"/>
          </a:p>
          <a:p>
            <a:pPr>
              <a:buFont typeface="Arial" pitchFamily="34" charset="0"/>
              <a:buChar char="•"/>
            </a:pPr>
            <a:r>
              <a:rPr lang="en-US" baseline="0" dirty="0"/>
              <a:t>A Packers vs Vikings competition at a local church.  Congregation members put bags of canned goods on table of the team they thought would win the big game.  In the end, WAFER wins too by being the recipient of the canned goods.</a:t>
            </a:r>
          </a:p>
          <a:p>
            <a:pPr>
              <a:buFont typeface="Arial" pitchFamily="34" charset="0"/>
              <a:buNone/>
            </a:pPr>
            <a:endParaRPr lang="en-US" u="none" baseline="0" dirty="0"/>
          </a:p>
          <a:p>
            <a:pPr>
              <a:buFont typeface="Arial" pitchFamily="34" charset="0"/>
              <a:buChar char="•"/>
            </a:pPr>
            <a:r>
              <a:rPr lang="en-US" u="none" baseline="0" dirty="0"/>
              <a:t>Children at local schools do a “souper” job collecting canned soup for our families.</a:t>
            </a:r>
          </a:p>
          <a:p>
            <a:pPr>
              <a:buFont typeface="Arial" pitchFamily="34" charset="0"/>
              <a:buChar char="•"/>
            </a:pPr>
            <a:endParaRPr lang="en-US" u="none"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Building Christmas tree out of canned goods during the holidays. </a:t>
            </a:r>
          </a:p>
          <a:p>
            <a:pPr>
              <a:buFont typeface="Arial" pitchFamily="34" charset="0"/>
              <a:buChar char="•"/>
            </a:pPr>
            <a:endParaRPr lang="en-US" u="none" baseline="0" dirty="0"/>
          </a:p>
          <a:p>
            <a:endParaRPr lang="en-US" dirty="0"/>
          </a:p>
        </p:txBody>
      </p:sp>
      <p:sp>
        <p:nvSpPr>
          <p:cNvPr id="4" name="Slide Number Placeholder 3">
            <a:extLst>
              <a:ext uri="{FF2B5EF4-FFF2-40B4-BE49-F238E27FC236}">
                <a16:creationId xmlns:a16="http://schemas.microsoft.com/office/drawing/2014/main" id="{6A1D5844-1941-EF07-CC94-5110FFC30DC4}"/>
              </a:ext>
            </a:extLst>
          </p:cNvPr>
          <p:cNvSpPr>
            <a:spLocks noGrp="1"/>
          </p:cNvSpPr>
          <p:nvPr>
            <p:ph type="sldNum" sz="quarter" idx="10"/>
          </p:nvPr>
        </p:nvSpPr>
        <p:spPr/>
        <p:txBody>
          <a:bodyPr/>
          <a:lstStyle/>
          <a:p>
            <a:fld id="{F9F84883-B2ED-414C-B7E0-F2D4415338A2}" type="slidenum">
              <a:rPr lang="en-US" smtClean="0"/>
              <a:pPr/>
              <a:t>8</a:t>
            </a:fld>
            <a:endParaRPr lang="en-US"/>
          </a:p>
        </p:txBody>
      </p:sp>
    </p:spTree>
    <p:extLst>
      <p:ext uri="{BB962C8B-B14F-4D97-AF65-F5344CB8AC3E}">
        <p14:creationId xmlns:p14="http://schemas.microsoft.com/office/powerpoint/2010/main" val="231209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Volunteering looks different for everyone. Some volunteers give one day a month for a special project, others volunteer the same day(s) each week. There are many needs to be filled – stocking, sorting, receiving deliveries, repacking bulk donations, assisting shoppers, and more. </a:t>
            </a:r>
          </a:p>
        </p:txBody>
      </p:sp>
      <p:sp>
        <p:nvSpPr>
          <p:cNvPr id="4" name="Slide Number Placeholder 3"/>
          <p:cNvSpPr>
            <a:spLocks noGrp="1"/>
          </p:cNvSpPr>
          <p:nvPr>
            <p:ph type="sldNum" sz="quarter" idx="10"/>
          </p:nvPr>
        </p:nvSpPr>
        <p:spPr/>
        <p:txBody>
          <a:bodyPr/>
          <a:lstStyle/>
          <a:p>
            <a:fld id="{F9F84883-B2ED-414C-B7E0-F2D4415338A2}" type="slidenum">
              <a:rPr lang="en-US" smtClean="0"/>
              <a:pPr/>
              <a:t>9</a:t>
            </a:fld>
            <a:endParaRPr lang="en-US"/>
          </a:p>
        </p:txBody>
      </p:sp>
    </p:spTree>
    <p:extLst>
      <p:ext uri="{BB962C8B-B14F-4D97-AF65-F5344CB8AC3E}">
        <p14:creationId xmlns:p14="http://schemas.microsoft.com/office/powerpoint/2010/main" val="197571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1A88E-8238-44B2-93B4-FFCDF3D94E83}"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299093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1A88E-8238-44B2-93B4-FFCDF3D94E83}"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317098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1A88E-8238-44B2-93B4-FFCDF3D94E83}"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987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1A88E-8238-44B2-93B4-FFCDF3D94E83}"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204873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1A88E-8238-44B2-93B4-FFCDF3D94E83}" type="datetimeFigureOut">
              <a:rPr lang="en-US" smtClean="0"/>
              <a:pPr/>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102071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1A88E-8238-44B2-93B4-FFCDF3D94E83}"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371543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1A88E-8238-44B2-93B4-FFCDF3D94E83}" type="datetimeFigureOut">
              <a:rPr lang="en-US" smtClean="0"/>
              <a:pPr/>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308294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1A88E-8238-44B2-93B4-FFCDF3D94E83}" type="datetimeFigureOut">
              <a:rPr lang="en-US" smtClean="0"/>
              <a:pPr/>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52928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1A88E-8238-44B2-93B4-FFCDF3D94E83}" type="datetimeFigureOut">
              <a:rPr lang="en-US" smtClean="0"/>
              <a:pPr/>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1544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31A88E-8238-44B2-93B4-FFCDF3D94E83}"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394228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31A88E-8238-44B2-93B4-FFCDF3D94E83}" type="datetimeFigureOut">
              <a:rPr lang="en-US" smtClean="0"/>
              <a:pPr/>
              <a:t>5/22/2025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57B5CF-7BD0-4B81-89BA-2E74168B2E3E}" type="slidenum">
              <a:rPr lang="en-US" smtClean="0"/>
              <a:pPr/>
              <a:t>‹#›</a:t>
            </a:fld>
            <a:endParaRPr lang="en-US"/>
          </a:p>
        </p:txBody>
      </p:sp>
    </p:spTree>
    <p:extLst>
      <p:ext uri="{BB962C8B-B14F-4D97-AF65-F5344CB8AC3E}">
        <p14:creationId xmlns:p14="http://schemas.microsoft.com/office/powerpoint/2010/main" val="199580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1A88E-8238-44B2-93B4-FFCDF3D94E83}" type="datetimeFigureOut">
              <a:rPr lang="en-US" smtClean="0"/>
              <a:pPr/>
              <a:t>5/22/2025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7B5CF-7BD0-4B81-89BA-2E74168B2E3E}" type="slidenum">
              <a:rPr lang="en-US" smtClean="0"/>
              <a:pPr/>
              <a:t>‹#›</a:t>
            </a:fld>
            <a:endParaRPr lang="en-US"/>
          </a:p>
        </p:txBody>
      </p:sp>
    </p:spTree>
    <p:extLst>
      <p:ext uri="{BB962C8B-B14F-4D97-AF65-F5344CB8AC3E}">
        <p14:creationId xmlns:p14="http://schemas.microsoft.com/office/powerpoint/2010/main" val="1892672038"/>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962613"/>
            <a:ext cx="8458200" cy="1295400"/>
          </a:xfrm>
        </p:spPr>
        <p:txBody>
          <a:bodyPr>
            <a:normAutofit fontScale="85000" lnSpcReduction="10000"/>
          </a:bodyPr>
          <a:lstStyle/>
          <a:p>
            <a:pPr algn="ctr">
              <a:buNone/>
            </a:pPr>
            <a:r>
              <a:rPr lang="en-US" sz="4000" dirty="0"/>
              <a:t>La Crosse County’s largest food pantry,</a:t>
            </a:r>
            <a:br>
              <a:rPr lang="en-US" sz="4000" dirty="0"/>
            </a:br>
            <a:r>
              <a:rPr lang="en-US" sz="4000" dirty="0"/>
              <a:t>“</a:t>
            </a:r>
            <a:r>
              <a:rPr lang="en-US" sz="4000" i="1" dirty="0"/>
              <a:t>Feeding People, Providing Hope” </a:t>
            </a:r>
            <a:r>
              <a:rPr lang="en-US" sz="4000" dirty="0"/>
              <a:t>since 1986</a:t>
            </a:r>
          </a:p>
        </p:txBody>
      </p:sp>
      <p:pic>
        <p:nvPicPr>
          <p:cNvPr id="4" name="Picture 3" descr="A black and grey logo&#10;&#10;AI-generated content may be incorrect.">
            <a:extLst>
              <a:ext uri="{FF2B5EF4-FFF2-40B4-BE49-F238E27FC236}">
                <a16:creationId xmlns:a16="http://schemas.microsoft.com/office/drawing/2014/main" id="{79BCA6A3-8B87-5A80-B3B9-1A62175F0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247687"/>
            <a:ext cx="8458200" cy="2686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521" y="3334786"/>
            <a:ext cx="145668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c 2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732372" y="1469901"/>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3028950" y="1939159"/>
            <a:ext cx="5733470" cy="2751086"/>
          </a:xfrm>
        </p:spPr>
        <p:txBody>
          <a:bodyPr vert="horz" lIns="91440" tIns="45720" rIns="91440" bIns="45720" rtlCol="0" anchor="b">
            <a:normAutofit/>
          </a:bodyPr>
          <a:lstStyle/>
          <a:p>
            <a:pPr algn="r"/>
            <a:r>
              <a:rPr lang="en-US" sz="2400" kern="1200">
                <a:solidFill>
                  <a:schemeClr val="tx1"/>
                </a:solidFill>
                <a:latin typeface="+mj-lt"/>
                <a:ea typeface="+mj-ea"/>
                <a:cs typeface="+mj-cs"/>
              </a:rPr>
              <a:t> </a:t>
            </a:r>
            <a:r>
              <a:rPr lang="en-US" sz="2400" b="1" kern="1200">
                <a:solidFill>
                  <a:schemeClr val="tx1"/>
                </a:solidFill>
                <a:latin typeface="+mj-lt"/>
                <a:ea typeface="+mj-ea"/>
                <a:cs typeface="+mj-cs"/>
              </a:rPr>
              <a:t>Do you have questions or </a:t>
            </a:r>
            <a:br>
              <a:rPr lang="en-US" sz="2400" b="1" kern="1200">
                <a:solidFill>
                  <a:schemeClr val="tx1"/>
                </a:solidFill>
                <a:latin typeface="+mj-lt"/>
                <a:ea typeface="+mj-ea"/>
                <a:cs typeface="+mj-cs"/>
              </a:rPr>
            </a:br>
            <a:r>
              <a:rPr lang="en-US" sz="2400" b="1" kern="1200">
                <a:solidFill>
                  <a:schemeClr val="tx1"/>
                </a:solidFill>
                <a:latin typeface="+mj-lt"/>
                <a:ea typeface="+mj-ea"/>
                <a:cs typeface="+mj-cs"/>
              </a:rPr>
              <a:t>want to get involved today?</a:t>
            </a:r>
            <a:br>
              <a:rPr lang="en-US" sz="2400" b="1" kern="1200">
                <a:solidFill>
                  <a:schemeClr val="tx1"/>
                </a:solidFill>
                <a:latin typeface="+mj-lt"/>
                <a:ea typeface="+mj-ea"/>
                <a:cs typeface="+mj-cs"/>
              </a:rPr>
            </a:br>
            <a:br>
              <a:rPr lang="en-US" sz="2400" b="1" kern="1200">
                <a:solidFill>
                  <a:schemeClr val="tx1"/>
                </a:solidFill>
                <a:latin typeface="+mj-lt"/>
                <a:ea typeface="+mj-ea"/>
                <a:cs typeface="+mj-cs"/>
              </a:rPr>
            </a:br>
            <a:r>
              <a:rPr lang="en-US" sz="2400" b="1" kern="1200">
                <a:solidFill>
                  <a:schemeClr val="tx1"/>
                </a:solidFill>
                <a:latin typeface="+mj-lt"/>
                <a:ea typeface="+mj-ea"/>
                <a:cs typeface="+mj-cs"/>
              </a:rPr>
              <a:t>Call the office (608-782-6003, x3), email info@waferlacrosse.org, or find more information at waferlacrosse.org. </a:t>
            </a:r>
            <a:br>
              <a:rPr lang="en-US" sz="2400" b="1" kern="1200">
                <a:solidFill>
                  <a:schemeClr val="tx1"/>
                </a:solidFill>
                <a:latin typeface="+mj-lt"/>
                <a:ea typeface="+mj-ea"/>
                <a:cs typeface="+mj-cs"/>
              </a:rPr>
            </a:br>
            <a:endParaRPr lang="en-US" sz="2400" b="1" kern="1200">
              <a:solidFill>
                <a:schemeClr val="tx1"/>
              </a:solidFill>
              <a:latin typeface="+mj-lt"/>
              <a:ea typeface="+mj-ea"/>
              <a:cs typeface="+mj-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9175219"/>
              </p:ext>
            </p:extLst>
          </p:nvPr>
        </p:nvGraphicFramePr>
        <p:xfrm>
          <a:off x="533400" y="1104716"/>
          <a:ext cx="7886700" cy="41481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5299120" y="707852"/>
            <a:ext cx="3361108" cy="1420125"/>
          </a:xfrm>
          <a:prstGeom prst="rect">
            <a:avLst/>
          </a:prstGeom>
        </p:spPr>
        <p:txBody>
          <a:bodyPr vert="horz" lIns="91440" tIns="45720" rIns="91440" bIns="45720" rtlCol="0" anchor="t">
            <a:noAutofit/>
          </a:bodyPr>
          <a:lstStyle/>
          <a:p>
            <a:pPr defTabSz="685800">
              <a:lnSpc>
                <a:spcPct val="90000"/>
              </a:lnSpc>
              <a:spcBef>
                <a:spcPct val="0"/>
              </a:spcBef>
              <a:spcAft>
                <a:spcPts val="600"/>
              </a:spcAft>
            </a:pPr>
            <a:r>
              <a:rPr lang="en-US" sz="4800" kern="1200" dirty="0">
                <a:solidFill>
                  <a:srgbClr val="000000"/>
                </a:solidFill>
                <a:latin typeface="+mj-lt"/>
                <a:ea typeface="+mj-ea"/>
                <a:cs typeface="+mj-cs"/>
              </a:rPr>
              <a:t>Who comes to WAFER?</a:t>
            </a:r>
          </a:p>
          <a:p>
            <a:pPr defTabSz="685800">
              <a:lnSpc>
                <a:spcPct val="90000"/>
              </a:lnSpc>
              <a:spcBef>
                <a:spcPct val="0"/>
              </a:spcBef>
              <a:spcAft>
                <a:spcPts val="600"/>
              </a:spcAft>
            </a:pPr>
            <a:endParaRPr lang="en-US" sz="4800" kern="1200" dirty="0">
              <a:solidFill>
                <a:srgbClr val="000000"/>
              </a:solidFill>
              <a:latin typeface="+mj-lt"/>
              <a:ea typeface="+mj-ea"/>
              <a:cs typeface="+mj-cs"/>
            </a:endParaRPr>
          </a:p>
        </p:txBody>
      </p:sp>
      <p:pic>
        <p:nvPicPr>
          <p:cNvPr id="7" name="Picture 6" descr="A person holding a bag of vegetables&#10;&#10;AI-generated content may be incorrect.">
            <a:extLst>
              <a:ext uri="{FF2B5EF4-FFF2-40B4-BE49-F238E27FC236}">
                <a16:creationId xmlns:a16="http://schemas.microsoft.com/office/drawing/2014/main" id="{DD803C99-D2C6-0353-A198-4AE35B987945}"/>
              </a:ext>
            </a:extLst>
          </p:cNvPr>
          <p:cNvPicPr>
            <a:picLocks noChangeAspect="1"/>
          </p:cNvPicPr>
          <p:nvPr/>
        </p:nvPicPr>
        <p:blipFill>
          <a:blip r:embed="rId3">
            <a:alphaModFix/>
            <a:extLst>
              <a:ext uri="{28A0092B-C50C-407E-A947-70E740481C1C}">
                <a14:useLocalDpi xmlns:a14="http://schemas.microsoft.com/office/drawing/2010/main" val="0"/>
              </a:ext>
            </a:extLst>
          </a:blip>
          <a:srcRect b="28237"/>
          <a:stretch/>
        </p:blipFill>
        <p:spPr>
          <a:xfrm>
            <a:off x="-5316" y="4314758"/>
            <a:ext cx="3085236" cy="2548558"/>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5" name="Picture 4" descr="A child with a backpack on his head&#10;&#10;AI-generated content may be incorrect.">
            <a:extLst>
              <a:ext uri="{FF2B5EF4-FFF2-40B4-BE49-F238E27FC236}">
                <a16:creationId xmlns:a16="http://schemas.microsoft.com/office/drawing/2014/main" id="{F6151124-B87A-66B7-B1B2-0B9704801FB4}"/>
              </a:ext>
            </a:extLst>
          </p:cNvPr>
          <p:cNvPicPr>
            <a:picLocks noChangeAspect="1"/>
          </p:cNvPicPr>
          <p:nvPr/>
        </p:nvPicPr>
        <p:blipFill>
          <a:blip r:embed="rId4">
            <a:alphaModFix/>
            <a:extLst>
              <a:ext uri="{28A0092B-C50C-407E-A947-70E740481C1C}">
                <a14:useLocalDpi xmlns:a14="http://schemas.microsoft.com/office/drawing/2010/main" val="0"/>
              </a:ext>
            </a:extLst>
          </a:blip>
          <a:srcRect l="34001" r="-2" b="-2"/>
          <a:stretch/>
        </p:blipFill>
        <p:spPr>
          <a:xfrm>
            <a:off x="3484383" y="2992428"/>
            <a:ext cx="2556888" cy="255688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0" name="Picture 9" descr="A family eating at a table&#10;&#10;AI-generated content may be incorrect.">
            <a:extLst>
              <a:ext uri="{FF2B5EF4-FFF2-40B4-BE49-F238E27FC236}">
                <a16:creationId xmlns:a16="http://schemas.microsoft.com/office/drawing/2014/main" id="{EA916607-F117-DA60-1E24-FB16E36FFE5B}"/>
              </a:ext>
            </a:extLst>
          </p:cNvPr>
          <p:cNvPicPr>
            <a:picLocks noChangeAspect="1"/>
          </p:cNvPicPr>
          <p:nvPr/>
        </p:nvPicPr>
        <p:blipFill>
          <a:blip r:embed="rId5">
            <a:alphaModFix/>
            <a:extLst>
              <a:ext uri="{28A0092B-C50C-407E-A947-70E740481C1C}">
                <a14:useLocalDpi xmlns:a14="http://schemas.microsoft.com/office/drawing/2010/main" val="0"/>
              </a:ext>
            </a:extLst>
          </a:blip>
          <a:srcRect l="2570" r="16322" b="-2"/>
          <a:stretch/>
        </p:blipFill>
        <p:spPr>
          <a:xfrm>
            <a:off x="20" y="-12005"/>
            <a:ext cx="3945383" cy="3320025"/>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pushing a shopping cart full of food&#10;&#10;AI-generated content may be incorrect.">
            <a:extLst>
              <a:ext uri="{FF2B5EF4-FFF2-40B4-BE49-F238E27FC236}">
                <a16:creationId xmlns:a16="http://schemas.microsoft.com/office/drawing/2014/main" id="{5EB166F3-23C7-2B20-AF36-A41AE4AAE7AF}"/>
              </a:ext>
            </a:extLst>
          </p:cNvPr>
          <p:cNvPicPr>
            <a:picLocks noChangeAspect="1"/>
          </p:cNvPicPr>
          <p:nvPr/>
        </p:nvPicPr>
        <p:blipFill>
          <a:blip r:embed="rId3" cstate="print">
            <a:extLst>
              <a:ext uri="{28A0092B-C50C-407E-A947-70E740481C1C}">
                <a14:useLocalDpi xmlns:a14="http://schemas.microsoft.com/office/drawing/2010/main" val="0"/>
              </a:ext>
            </a:extLst>
          </a:blip>
          <a:srcRect t="9091" r="28077" b="-2"/>
          <a:stretch/>
        </p:blipFill>
        <p:spPr>
          <a:xfrm rot="5400000">
            <a:off x="2514600" y="228600"/>
            <a:ext cx="6858000" cy="6400800"/>
          </a:xfrm>
          <a:prstGeom prst="rect">
            <a:avLst/>
          </a:prstGeom>
        </p:spPr>
      </p:pic>
      <p:sp>
        <p:nvSpPr>
          <p:cNvPr id="2" name="TextBox 1"/>
          <p:cNvSpPr txBox="1"/>
          <p:nvPr/>
        </p:nvSpPr>
        <p:spPr>
          <a:xfrm>
            <a:off x="381000" y="685800"/>
            <a:ext cx="2079915" cy="196429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mj-lt"/>
                <a:ea typeface="+mj-ea"/>
                <a:cs typeface="+mj-cs"/>
              </a:rPr>
              <a:t>What is in a food package?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refrigerator with different types of food&#10;&#10;AI-generated content may be incorrect.">
            <a:extLst>
              <a:ext uri="{FF2B5EF4-FFF2-40B4-BE49-F238E27FC236}">
                <a16:creationId xmlns:a16="http://schemas.microsoft.com/office/drawing/2014/main" id="{204F6AE3-058D-C9C4-FFDD-01534F8FD868}"/>
              </a:ext>
            </a:extLst>
          </p:cNvPr>
          <p:cNvPicPr>
            <a:picLocks noChangeAspect="1"/>
          </p:cNvPicPr>
          <p:nvPr/>
        </p:nvPicPr>
        <p:blipFill>
          <a:blip r:embed="rId3">
            <a:extLst>
              <a:ext uri="{28A0092B-C50C-407E-A947-70E740481C1C}">
                <a14:useLocalDpi xmlns:a14="http://schemas.microsoft.com/office/drawing/2010/main" val="0"/>
              </a:ext>
            </a:extLst>
          </a:blip>
          <a:srcRect r="2" b="8983"/>
          <a:stretch/>
        </p:blipFill>
        <p:spPr>
          <a:xfrm>
            <a:off x="-3" y="-4"/>
            <a:ext cx="565098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p:cNvSpPr>
            <a:spLocks noGrp="1"/>
          </p:cNvSpPr>
          <p:nvPr>
            <p:ph type="title"/>
          </p:nvPr>
        </p:nvSpPr>
        <p:spPr>
          <a:xfrm>
            <a:off x="4757737" y="3962400"/>
            <a:ext cx="4129361" cy="1690409"/>
          </a:xfrm>
        </p:spPr>
        <p:txBody>
          <a:bodyPr vert="horz" lIns="91440" tIns="45720" rIns="91440" bIns="45720" rtlCol="0" anchor="b">
            <a:normAutofit/>
          </a:bodyPr>
          <a:lstStyle/>
          <a:p>
            <a:r>
              <a:rPr lang="en-US" sz="3800" kern="1200">
                <a:solidFill>
                  <a:schemeClr val="tx1"/>
                </a:solidFill>
                <a:latin typeface="+mj-lt"/>
                <a:ea typeface="+mj-ea"/>
                <a:cs typeface="+mj-cs"/>
              </a:rPr>
              <a:t>Where does the food come from?</a:t>
            </a:r>
          </a:p>
        </p:txBody>
      </p:sp>
      <p:pic>
        <p:nvPicPr>
          <p:cNvPr id="5" name="Picture 4" descr="A basket of oranges and other fruits&#10;&#10;AI-generated content may be incorrect.">
            <a:extLst>
              <a:ext uri="{FF2B5EF4-FFF2-40B4-BE49-F238E27FC236}">
                <a16:creationId xmlns:a16="http://schemas.microsoft.com/office/drawing/2014/main" id="{E0AD8235-F612-6DF6-FC54-BD163ECAD46A}"/>
              </a:ext>
            </a:extLst>
          </p:cNvPr>
          <p:cNvPicPr>
            <a:picLocks noChangeAspect="1"/>
          </p:cNvPicPr>
          <p:nvPr/>
        </p:nvPicPr>
        <p:blipFill>
          <a:blip r:embed="rId4" cstate="print">
            <a:extLst>
              <a:ext uri="{28A0092B-C50C-407E-A947-70E740481C1C}">
                <a14:useLocalDpi xmlns:a14="http://schemas.microsoft.com/office/drawing/2010/main" val="0"/>
              </a:ext>
            </a:extLst>
          </a:blip>
          <a:srcRect t="3566" r="-1" b="11002"/>
          <a:stretch/>
        </p:blipFill>
        <p:spPr>
          <a:xfrm>
            <a:off x="5740155" y="6"/>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228600"/>
            <a:ext cx="4468207" cy="1807305"/>
          </a:xfrm>
        </p:spPr>
        <p:txBody>
          <a:bodyPr vert="horz" lIns="91440" tIns="45720" rIns="91440" bIns="45720" rtlCol="0" anchor="ctr">
            <a:normAutofit/>
          </a:bodyPr>
          <a:lstStyle/>
          <a:p>
            <a:r>
              <a:rPr lang="en-US" dirty="0"/>
              <a:t>How can you help?</a:t>
            </a:r>
          </a:p>
        </p:txBody>
      </p:sp>
      <p:pic>
        <p:nvPicPr>
          <p:cNvPr id="15" name="Picture 14" descr="Volunteers packing food in carton boxes">
            <a:extLst>
              <a:ext uri="{FF2B5EF4-FFF2-40B4-BE49-F238E27FC236}">
                <a16:creationId xmlns:a16="http://schemas.microsoft.com/office/drawing/2014/main" id="{869F9CDC-2CEC-CD6C-CDBB-C0AECAC2627A}"/>
              </a:ext>
            </a:extLst>
          </p:cNvPr>
          <p:cNvPicPr>
            <a:picLocks noChangeAspect="1"/>
          </p:cNvPicPr>
          <p:nvPr/>
        </p:nvPicPr>
        <p:blipFill>
          <a:blip r:embed="rId3" cstate="print">
            <a:extLst>
              <a:ext uri="{28A0092B-C50C-407E-A947-70E740481C1C}">
                <a14:useLocalDpi xmlns:a14="http://schemas.microsoft.com/office/drawing/2010/main" val="0"/>
              </a:ext>
            </a:extLst>
          </a:blip>
          <a:srcRect l="27703" r="27703"/>
          <a:stretch/>
        </p:blipFill>
        <p:spPr>
          <a:xfrm>
            <a:off x="47541" y="-21921"/>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6" name="TextBox 15"/>
          <p:cNvSpPr txBox="1"/>
          <p:nvPr/>
        </p:nvSpPr>
        <p:spPr>
          <a:xfrm>
            <a:off x="4971425" y="2021291"/>
            <a:ext cx="3630007" cy="384366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dirty="0"/>
              <a:t>Donate food or make a monetary donation to purchase items in low supply.</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dirty="0"/>
              <a:t>Organize an event or food drive, standard or theme specific.</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dirty="0"/>
              <a:t>Volunteer</a:t>
            </a:r>
          </a:p>
          <a:p>
            <a:pPr indent="-228600" defTabSz="914400">
              <a:lnSpc>
                <a:spcPct val="90000"/>
              </a:lnSpc>
              <a:spcAft>
                <a:spcPts val="600"/>
              </a:spcAft>
              <a:buFont typeface="Arial" panose="020B0604020202020204" pitchFamily="34" charset="0"/>
              <a:buChar char="•"/>
            </a:pPr>
            <a:endParaRPr lang="en-US" sz="1700" dirty="0"/>
          </a:p>
          <a:p>
            <a:pPr indent="-228600" defTabSz="914400">
              <a:lnSpc>
                <a:spcPct val="90000"/>
              </a:lnSpc>
              <a:spcAft>
                <a:spcPts val="600"/>
              </a:spcAft>
              <a:buFont typeface="Arial" panose="020B0604020202020204" pitchFamily="34" charset="0"/>
              <a:buChar char="•"/>
            </a:pPr>
            <a:endParaRPr lang="en-US" sz="1700" dirty="0"/>
          </a:p>
          <a:p>
            <a:pPr indent="-228600" defTabSz="914400">
              <a:lnSpc>
                <a:spcPct val="90000"/>
              </a:lnSpc>
              <a:spcAft>
                <a:spcPts val="600"/>
              </a:spcAft>
              <a:buFont typeface="Arial" panose="020B0604020202020204" pitchFamily="34" charset="0"/>
              <a:buChar char="•"/>
            </a:pP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641" y="1300227"/>
            <a:ext cx="4953000" cy="1631216"/>
          </a:xfrm>
          <a:prstGeom prst="rect">
            <a:avLst/>
          </a:prstGeom>
          <a:noFill/>
        </p:spPr>
        <p:txBody>
          <a:bodyPr wrap="square" rtlCol="0">
            <a:spAutoFit/>
          </a:bodyPr>
          <a:lstStyle/>
          <a:p>
            <a:r>
              <a:rPr lang="en-US" sz="2000" b="1" dirty="0"/>
              <a:t>The Rock 95.7 FM at Midwest Family Broadcasting heard WAFER was short on breakfast items. With access to impact </a:t>
            </a:r>
            <a:br>
              <a:rPr lang="en-US" sz="2000" b="1" dirty="0"/>
            </a:br>
            <a:r>
              <a:rPr lang="en-US" sz="2000" b="1" dirty="0"/>
              <a:t>funds, they purchased cereal, oatmeal, and pancaked mix. </a:t>
            </a:r>
          </a:p>
        </p:txBody>
      </p:sp>
      <p:sp>
        <p:nvSpPr>
          <p:cNvPr id="13" name="TextBox 12"/>
          <p:cNvSpPr txBox="1"/>
          <p:nvPr/>
        </p:nvSpPr>
        <p:spPr>
          <a:xfrm>
            <a:off x="4076700" y="4396551"/>
            <a:ext cx="4480036" cy="1323439"/>
          </a:xfrm>
          <a:prstGeom prst="rect">
            <a:avLst/>
          </a:prstGeom>
          <a:noFill/>
        </p:spPr>
        <p:txBody>
          <a:bodyPr wrap="square" rtlCol="0">
            <a:spAutoFit/>
          </a:bodyPr>
          <a:lstStyle/>
          <a:p>
            <a:r>
              <a:rPr lang="en-US" sz="2000" b="1" dirty="0"/>
              <a:t>The Fritts Family volunteers regularly. Clare and Will decided they would like to donate their chore money to help buy foods in low supply. </a:t>
            </a:r>
          </a:p>
        </p:txBody>
      </p:sp>
      <p:sp>
        <p:nvSpPr>
          <p:cNvPr id="20" name="Right Arrow 19"/>
          <p:cNvSpPr/>
          <p:nvPr/>
        </p:nvSpPr>
        <p:spPr>
          <a:xfrm>
            <a:off x="1627250" y="2889518"/>
            <a:ext cx="3276600" cy="3443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B9E727-BE6B-FBF2-38F0-6E58ABF53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536216"/>
            <a:ext cx="2241636" cy="2988848"/>
          </a:xfrm>
          <a:prstGeom prst="rect">
            <a:avLst/>
          </a:prstGeom>
        </p:spPr>
      </p:pic>
      <p:pic>
        <p:nvPicPr>
          <p:cNvPr id="8" name="Picture 7">
            <a:extLst>
              <a:ext uri="{FF2B5EF4-FFF2-40B4-BE49-F238E27FC236}">
                <a16:creationId xmlns:a16="http://schemas.microsoft.com/office/drawing/2014/main" id="{B53C1E5A-A5B4-5F3C-6F86-F3F275B4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850925"/>
            <a:ext cx="3534169" cy="2647414"/>
          </a:xfrm>
          <a:prstGeom prst="rect">
            <a:avLst/>
          </a:prstGeom>
        </p:spPr>
      </p:pic>
      <p:pic>
        <p:nvPicPr>
          <p:cNvPr id="9" name="Picture 8">
            <a:extLst>
              <a:ext uri="{FF2B5EF4-FFF2-40B4-BE49-F238E27FC236}">
                <a16:creationId xmlns:a16="http://schemas.microsoft.com/office/drawing/2014/main" id="{E8BD33CD-4A3A-7E66-91CD-B0427A45E30A}"/>
              </a:ext>
            </a:extLst>
          </p:cNvPr>
          <p:cNvPicPr>
            <a:picLocks noChangeAspect="1"/>
          </p:cNvPicPr>
          <p:nvPr/>
        </p:nvPicPr>
        <p:blipFill>
          <a:blip r:embed="rId5"/>
          <a:stretch>
            <a:fillRect/>
          </a:stretch>
        </p:blipFill>
        <p:spPr>
          <a:xfrm rot="10800000">
            <a:off x="3232298" y="4045235"/>
            <a:ext cx="3298222" cy="377985"/>
          </a:xfrm>
          <a:prstGeom prst="rect">
            <a:avLst/>
          </a:prstGeom>
        </p:spPr>
      </p:pic>
      <p:sp>
        <p:nvSpPr>
          <p:cNvPr id="14" name="TextBox 13">
            <a:extLst>
              <a:ext uri="{FF2B5EF4-FFF2-40B4-BE49-F238E27FC236}">
                <a16:creationId xmlns:a16="http://schemas.microsoft.com/office/drawing/2014/main" id="{20EE514A-5293-FB94-CC5A-8D289BCB60A1}"/>
              </a:ext>
            </a:extLst>
          </p:cNvPr>
          <p:cNvSpPr txBox="1"/>
          <p:nvPr/>
        </p:nvSpPr>
        <p:spPr>
          <a:xfrm>
            <a:off x="545141" y="331245"/>
            <a:ext cx="4572000" cy="646331"/>
          </a:xfrm>
          <a:prstGeom prst="rect">
            <a:avLst/>
          </a:prstGeom>
          <a:noFill/>
        </p:spPr>
        <p:txBody>
          <a:bodyPr wrap="square">
            <a:spAutoFit/>
          </a:bodyPr>
          <a:lstStyle/>
          <a:p>
            <a:r>
              <a:rPr lang="en-US" sz="3600" b="1" dirty="0">
                <a:latin typeface="+mj-lt"/>
              </a:rPr>
              <a:t>Donate.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146439-FDFD-7D9E-F5C4-FF36AF37AAB3}"/>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9B789048-32EE-491B-8CBF-558344FD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87"/>
            <a:ext cx="6486864" cy="6861987"/>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4" name="Picture 33">
            <a:extLst>
              <a:ext uri="{FF2B5EF4-FFF2-40B4-BE49-F238E27FC236}">
                <a16:creationId xmlns:a16="http://schemas.microsoft.com/office/drawing/2014/main" id="{EDD2F41E-8948-4BFB-A2A3-CA8BA8ED97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5043"/>
          <a:stretch/>
        </p:blipFill>
        <p:spPr>
          <a:xfrm flipH="1">
            <a:off x="0" y="-3987"/>
            <a:ext cx="9143999" cy="6861987"/>
          </a:xfrm>
          <a:prstGeom prst="rect">
            <a:avLst/>
          </a:prstGeom>
        </p:spPr>
      </p:pic>
      <p:sp>
        <p:nvSpPr>
          <p:cNvPr id="14" name="TextBox 13">
            <a:extLst>
              <a:ext uri="{FF2B5EF4-FFF2-40B4-BE49-F238E27FC236}">
                <a16:creationId xmlns:a16="http://schemas.microsoft.com/office/drawing/2014/main" id="{A9F8DE27-02B8-95AB-79DF-AF38AAF36F3E}"/>
              </a:ext>
            </a:extLst>
          </p:cNvPr>
          <p:cNvSpPr txBox="1"/>
          <p:nvPr/>
        </p:nvSpPr>
        <p:spPr>
          <a:xfrm>
            <a:off x="5486400" y="152400"/>
            <a:ext cx="2590800" cy="680752"/>
          </a:xfrm>
          <a:prstGeom prst="rect">
            <a:avLst/>
          </a:prstGeom>
        </p:spPr>
        <p:txBody>
          <a:bodyPr vert="horz" lIns="91440" tIns="45720" rIns="91440" bIns="45720" rtlCol="0" anchor="t">
            <a:noAutofit/>
          </a:bodyPr>
          <a:lstStyle/>
          <a:p>
            <a:pPr defTabSz="685800">
              <a:lnSpc>
                <a:spcPct val="90000"/>
              </a:lnSpc>
              <a:spcBef>
                <a:spcPct val="0"/>
              </a:spcBef>
              <a:spcAft>
                <a:spcPts val="600"/>
              </a:spcAft>
            </a:pPr>
            <a:r>
              <a:rPr lang="en-US" sz="3600" b="1" kern="1200" dirty="0">
                <a:solidFill>
                  <a:srgbClr val="000000"/>
                </a:solidFill>
                <a:latin typeface="+mj-lt"/>
                <a:ea typeface="+mj-ea"/>
                <a:cs typeface="+mj-cs"/>
              </a:rPr>
              <a:t>Organize. </a:t>
            </a:r>
          </a:p>
        </p:txBody>
      </p:sp>
      <p:sp>
        <p:nvSpPr>
          <p:cNvPr id="36" name="Freeform 67">
            <a:extLst>
              <a:ext uri="{FF2B5EF4-FFF2-40B4-BE49-F238E27FC236}">
                <a16:creationId xmlns:a16="http://schemas.microsoft.com/office/drawing/2014/main" id="{07500BEA-8A07-45E9-9219-40FBEECD5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6" y="4160567"/>
            <a:ext cx="3244015" cy="2706536"/>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8" name="Oval 37">
            <a:extLst>
              <a:ext uri="{FF2B5EF4-FFF2-40B4-BE49-F238E27FC236}">
                <a16:creationId xmlns:a16="http://schemas.microsoft.com/office/drawing/2014/main" id="{F006ACBB-A8A7-4C1B-9832-A4BFEDD2E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809" y="2827861"/>
            <a:ext cx="2867005" cy="2867005"/>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Freeform 65">
            <a:extLst>
              <a:ext uri="{FF2B5EF4-FFF2-40B4-BE49-F238E27FC236}">
                <a16:creationId xmlns:a16="http://schemas.microsoft.com/office/drawing/2014/main" id="{46664683-CA82-4BDA-BCF2-58145807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87"/>
            <a:ext cx="4093299" cy="3467921"/>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id="{B0200B42-FBD2-F7DA-7A95-AEAC090E7909}"/>
              </a:ext>
            </a:extLst>
          </p:cNvPr>
          <p:cNvPicPr>
            <a:picLocks noChangeAspect="1"/>
          </p:cNvPicPr>
          <p:nvPr/>
        </p:nvPicPr>
        <p:blipFill>
          <a:blip r:embed="rId4" cstate="print">
            <a:alphaModFix/>
            <a:extLst>
              <a:ext uri="{28A0092B-C50C-407E-A947-70E740481C1C}">
                <a14:useLocalDpi xmlns:a14="http://schemas.microsoft.com/office/drawing/2010/main" val="0"/>
              </a:ext>
            </a:extLst>
          </a:blip>
          <a:srcRect t="12786" r="-1" b="25260"/>
          <a:stretch/>
        </p:blipFill>
        <p:spPr>
          <a:xfrm>
            <a:off x="-5316" y="4314758"/>
            <a:ext cx="3085236" cy="2548558"/>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1" name="Picture 10">
            <a:extLst>
              <a:ext uri="{FF2B5EF4-FFF2-40B4-BE49-F238E27FC236}">
                <a16:creationId xmlns:a16="http://schemas.microsoft.com/office/drawing/2014/main" id="{5A27D877-F76C-7CAC-A943-77DE5A678B83}"/>
              </a:ext>
            </a:extLst>
          </p:cNvPr>
          <p:cNvPicPr>
            <a:picLocks noChangeAspect="1"/>
          </p:cNvPicPr>
          <p:nvPr/>
        </p:nvPicPr>
        <p:blipFill>
          <a:blip r:embed="rId5" cstate="print">
            <a:alphaModFix/>
            <a:extLst>
              <a:ext uri="{28A0092B-C50C-407E-A947-70E740481C1C}">
                <a14:useLocalDpi xmlns:a14="http://schemas.microsoft.com/office/drawing/2010/main" val="0"/>
              </a:ext>
            </a:extLst>
          </a:blip>
          <a:srcRect l="6055" r="7692" b="-4"/>
          <a:stretch/>
        </p:blipFill>
        <p:spPr>
          <a:xfrm>
            <a:off x="3532602" y="2993654"/>
            <a:ext cx="2535417" cy="253541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a:extLst>
              <a:ext uri="{FF2B5EF4-FFF2-40B4-BE49-F238E27FC236}">
                <a16:creationId xmlns:a16="http://schemas.microsoft.com/office/drawing/2014/main" id="{C46CF5F8-4F85-6AA3-8F04-D6AA9DFAEEC3}"/>
              </a:ext>
            </a:extLst>
          </p:cNvPr>
          <p:cNvPicPr>
            <a:picLocks noChangeAspect="1"/>
          </p:cNvPicPr>
          <p:nvPr/>
        </p:nvPicPr>
        <p:blipFill>
          <a:blip r:embed="rId6" cstate="print">
            <a:alphaModFix/>
            <a:extLst>
              <a:ext uri="{28A0092B-C50C-407E-A947-70E740481C1C}">
                <a14:useLocalDpi xmlns:a14="http://schemas.microsoft.com/office/drawing/2010/main" val="0"/>
              </a:ext>
            </a:extLst>
          </a:blip>
          <a:srcRect r="10875" b="2"/>
          <a:stretch/>
        </p:blipFill>
        <p:spPr>
          <a:xfrm>
            <a:off x="20" y="-12005"/>
            <a:ext cx="3945383" cy="3320025"/>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3" name="TextBox 2">
            <a:extLst>
              <a:ext uri="{FF2B5EF4-FFF2-40B4-BE49-F238E27FC236}">
                <a16:creationId xmlns:a16="http://schemas.microsoft.com/office/drawing/2014/main" id="{62709185-9F1A-33F0-A680-0B78201943F9}"/>
              </a:ext>
            </a:extLst>
          </p:cNvPr>
          <p:cNvSpPr txBox="1"/>
          <p:nvPr/>
        </p:nvSpPr>
        <p:spPr>
          <a:xfrm>
            <a:off x="4592774" y="909343"/>
            <a:ext cx="4246425" cy="1200329"/>
          </a:xfrm>
          <a:prstGeom prst="rect">
            <a:avLst/>
          </a:prstGeom>
          <a:noFill/>
        </p:spPr>
        <p:txBody>
          <a:bodyPr wrap="square" rtlCol="0">
            <a:spAutoFit/>
          </a:bodyPr>
          <a:lstStyle/>
          <a:p>
            <a:r>
              <a:rPr lang="en-US" b="1" kern="1200" dirty="0">
                <a:solidFill>
                  <a:srgbClr val="000000"/>
                </a:solidFill>
                <a:latin typeface="+mj-lt"/>
                <a:ea typeface="+mj-ea"/>
                <a:cs typeface="+mj-cs"/>
              </a:rPr>
              <a:t>Invite us to attend your community event like “</a:t>
            </a:r>
            <a:r>
              <a:rPr lang="en-US" b="1" i="1" kern="1200" dirty="0">
                <a:solidFill>
                  <a:srgbClr val="000000"/>
                </a:solidFill>
                <a:latin typeface="+mj-lt"/>
                <a:ea typeface="+mj-ea"/>
                <a:cs typeface="+mj-cs"/>
              </a:rPr>
              <a:t>Lighting Up the North Side</a:t>
            </a:r>
            <a:r>
              <a:rPr lang="en-US" b="1" kern="1200" dirty="0">
                <a:solidFill>
                  <a:srgbClr val="000000"/>
                </a:solidFill>
                <a:latin typeface="+mj-lt"/>
                <a:ea typeface="+mj-ea"/>
                <a:cs typeface="+mj-cs"/>
              </a:rPr>
              <a:t>” – to provide resource information and/or collect food. </a:t>
            </a:r>
          </a:p>
          <a:p>
            <a:endParaRPr lang="en-US" dirty="0"/>
          </a:p>
        </p:txBody>
      </p:sp>
      <p:sp>
        <p:nvSpPr>
          <p:cNvPr id="4" name="TextBox 3">
            <a:extLst>
              <a:ext uri="{FF2B5EF4-FFF2-40B4-BE49-F238E27FC236}">
                <a16:creationId xmlns:a16="http://schemas.microsoft.com/office/drawing/2014/main" id="{DC320F37-7EC1-8454-8BAF-88B5149EE56B}"/>
              </a:ext>
            </a:extLst>
          </p:cNvPr>
          <p:cNvSpPr txBox="1"/>
          <p:nvPr/>
        </p:nvSpPr>
        <p:spPr>
          <a:xfrm>
            <a:off x="6574407" y="3107200"/>
            <a:ext cx="2362201" cy="2308324"/>
          </a:xfrm>
          <a:prstGeom prst="rect">
            <a:avLst/>
          </a:prstGeom>
          <a:noFill/>
        </p:spPr>
        <p:txBody>
          <a:bodyPr wrap="square" rtlCol="0">
            <a:spAutoFit/>
          </a:bodyPr>
          <a:lstStyle/>
          <a:p>
            <a:r>
              <a:rPr lang="en-US" b="1" kern="1200" dirty="0">
                <a:solidFill>
                  <a:srgbClr val="000000"/>
                </a:solidFill>
                <a:latin typeface="+mj-lt"/>
                <a:ea typeface="+mj-ea"/>
                <a:cs typeface="+mj-cs"/>
              </a:rPr>
              <a:t>Engage your coworkers, congregation, service club, or school like student leaders at Aquinas Middle School do annually for their “</a:t>
            </a:r>
            <a:r>
              <a:rPr lang="en-US" b="1" i="1" kern="1200" dirty="0">
                <a:solidFill>
                  <a:srgbClr val="000000"/>
                </a:solidFill>
                <a:latin typeface="+mj-lt"/>
                <a:ea typeface="+mj-ea"/>
                <a:cs typeface="+mj-cs"/>
              </a:rPr>
              <a:t>Stuff the Bus</a:t>
            </a:r>
            <a:r>
              <a:rPr lang="en-US" b="1" kern="1200" dirty="0">
                <a:solidFill>
                  <a:srgbClr val="000000"/>
                </a:solidFill>
                <a:latin typeface="+mj-lt"/>
                <a:ea typeface="+mj-ea"/>
                <a:cs typeface="+mj-cs"/>
              </a:rPr>
              <a:t>” campaign.</a:t>
            </a:r>
            <a:endParaRPr lang="en-US" dirty="0"/>
          </a:p>
        </p:txBody>
      </p:sp>
      <p:sp>
        <p:nvSpPr>
          <p:cNvPr id="6" name="TextBox 5">
            <a:extLst>
              <a:ext uri="{FF2B5EF4-FFF2-40B4-BE49-F238E27FC236}">
                <a16:creationId xmlns:a16="http://schemas.microsoft.com/office/drawing/2014/main" id="{EE75C1A6-8E98-D1DC-79FB-C2D02880CDF6}"/>
              </a:ext>
            </a:extLst>
          </p:cNvPr>
          <p:cNvSpPr txBox="1"/>
          <p:nvPr/>
        </p:nvSpPr>
        <p:spPr>
          <a:xfrm>
            <a:off x="3651221" y="5860659"/>
            <a:ext cx="5187978" cy="1200329"/>
          </a:xfrm>
          <a:prstGeom prst="rect">
            <a:avLst/>
          </a:prstGeom>
          <a:noFill/>
        </p:spPr>
        <p:txBody>
          <a:bodyPr wrap="square" rtlCol="0">
            <a:spAutoFit/>
          </a:bodyPr>
          <a:lstStyle/>
          <a:p>
            <a:r>
              <a:rPr lang="en-US" b="1" kern="1200" dirty="0">
                <a:solidFill>
                  <a:srgbClr val="000000"/>
                </a:solidFill>
                <a:latin typeface="+mj-lt"/>
                <a:ea typeface="+mj-ea"/>
                <a:cs typeface="+mj-cs"/>
              </a:rPr>
              <a:t>Coordinate a food/fundraising event like Smith’s Bike Shop and Blue Steel Bike held, “</a:t>
            </a:r>
            <a:r>
              <a:rPr lang="en-US" b="1" i="1" kern="1200" dirty="0" err="1">
                <a:solidFill>
                  <a:srgbClr val="000000"/>
                </a:solidFill>
                <a:latin typeface="+mj-lt"/>
                <a:ea typeface="+mj-ea"/>
                <a:cs typeface="+mj-cs"/>
              </a:rPr>
              <a:t>Cranksgiving</a:t>
            </a:r>
            <a:r>
              <a:rPr lang="en-US" b="1" kern="1200" dirty="0">
                <a:solidFill>
                  <a:srgbClr val="000000"/>
                </a:solidFill>
                <a:latin typeface="+mj-lt"/>
                <a:ea typeface="+mj-ea"/>
                <a:cs typeface="+mj-cs"/>
              </a:rPr>
              <a:t>”, a by-bike food scavenger hunt. </a:t>
            </a:r>
          </a:p>
          <a:p>
            <a:endParaRPr lang="en-US" dirty="0"/>
          </a:p>
        </p:txBody>
      </p:sp>
    </p:spTree>
    <p:extLst>
      <p:ext uri="{BB962C8B-B14F-4D97-AF65-F5344CB8AC3E}">
        <p14:creationId xmlns:p14="http://schemas.microsoft.com/office/powerpoint/2010/main" val="331981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standing in front of a refrigerator&#10;&#10;AI-generated content may be incorrect.">
            <a:extLst>
              <a:ext uri="{FF2B5EF4-FFF2-40B4-BE49-F238E27FC236}">
                <a16:creationId xmlns:a16="http://schemas.microsoft.com/office/drawing/2014/main" id="{97614162-675E-6BAE-5718-673978927C52}"/>
              </a:ext>
            </a:extLst>
          </p:cNvPr>
          <p:cNvPicPr>
            <a:picLocks noChangeAspect="1"/>
          </p:cNvPicPr>
          <p:nvPr/>
        </p:nvPicPr>
        <p:blipFill>
          <a:blip r:embed="rId3" cstate="print">
            <a:extLst>
              <a:ext uri="{28A0092B-C50C-407E-A947-70E740481C1C}">
                <a14:useLocalDpi xmlns:a14="http://schemas.microsoft.com/office/drawing/2010/main" val="0"/>
              </a:ext>
            </a:extLst>
          </a:blip>
          <a:srcRect l="4275" r="31940"/>
          <a:stretch/>
        </p:blipFill>
        <p:spPr>
          <a:xfrm>
            <a:off x="5863187" y="10"/>
            <a:ext cx="3280813" cy="6857990"/>
          </a:xfrm>
          <a:custGeom>
            <a:avLst/>
            <a:gdLst/>
            <a:ahLst/>
            <a:cxnLst/>
            <a:rect l="l" t="t" r="r" b="b"/>
            <a:pathLst>
              <a:path w="4374417" h="6858000">
                <a:moveTo>
                  <a:pt x="22719" y="0"/>
                </a:moveTo>
                <a:lnTo>
                  <a:pt x="4374417" y="0"/>
                </a:lnTo>
                <a:lnTo>
                  <a:pt x="4374417" y="6858000"/>
                </a:lnTo>
                <a:lnTo>
                  <a:pt x="0" y="6858000"/>
                </a:lnTo>
                <a:lnTo>
                  <a:pt x="6670" y="6845555"/>
                </a:lnTo>
                <a:cubicBezTo>
                  <a:pt x="495881" y="5886487"/>
                  <a:pt x="785588" y="4695963"/>
                  <a:pt x="785588" y="3406233"/>
                </a:cubicBezTo>
                <a:cubicBezTo>
                  <a:pt x="785588" y="2215714"/>
                  <a:pt x="538737" y="1109724"/>
                  <a:pt x="115983" y="192283"/>
                </a:cubicBezTo>
                <a:close/>
              </a:path>
            </a:pathLst>
          </a:custGeom>
        </p:spPr>
      </p:pic>
      <p:pic>
        <p:nvPicPr>
          <p:cNvPr id="11" name="Picture 10" descr="A person and a child standing next to a table with food&#10;&#10;AI-generated content may be incorrect.">
            <a:extLst>
              <a:ext uri="{FF2B5EF4-FFF2-40B4-BE49-F238E27FC236}">
                <a16:creationId xmlns:a16="http://schemas.microsoft.com/office/drawing/2014/main" id="{0AF3DF1E-5F27-08AC-5A48-95B13FAEA1B8}"/>
              </a:ext>
            </a:extLst>
          </p:cNvPr>
          <p:cNvPicPr>
            <a:picLocks noChangeAspect="1"/>
          </p:cNvPicPr>
          <p:nvPr/>
        </p:nvPicPr>
        <p:blipFill>
          <a:blip r:embed="rId4" cstate="print">
            <a:extLst>
              <a:ext uri="{28A0092B-C50C-407E-A947-70E740481C1C}">
                <a14:useLocalDpi xmlns:a14="http://schemas.microsoft.com/office/drawing/2010/main" val="0"/>
              </a:ext>
            </a:extLst>
          </a:blip>
          <a:srcRect l="17659" r="4" b="4"/>
          <a:stretch/>
        </p:blipFill>
        <p:spPr>
          <a:xfrm>
            <a:off x="2679239"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Picture 3" descr="A person standing in front of a box of fruit&#10;&#10;AI-generated content may be incorrect.">
            <a:extLst>
              <a:ext uri="{FF2B5EF4-FFF2-40B4-BE49-F238E27FC236}">
                <a16:creationId xmlns:a16="http://schemas.microsoft.com/office/drawing/2014/main" id="{CEED91D4-692D-8A70-7245-32D85382F84A}"/>
              </a:ext>
            </a:extLst>
          </p:cNvPr>
          <p:cNvPicPr>
            <a:picLocks noChangeAspect="1"/>
          </p:cNvPicPr>
          <p:nvPr/>
        </p:nvPicPr>
        <p:blipFill>
          <a:blip r:embed="rId5">
            <a:extLst>
              <a:ext uri="{28A0092B-C50C-407E-A947-70E740481C1C}">
                <a14:useLocalDpi xmlns:a14="http://schemas.microsoft.com/office/drawing/2010/main" val="0"/>
              </a:ext>
            </a:extLst>
          </a:blip>
          <a:srcRect r="2" b="30941"/>
          <a:stretch/>
        </p:blipFill>
        <p:spPr>
          <a:xfrm>
            <a:off x="2719018"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p:cNvSpPr>
            <a:spLocks noGrp="1"/>
          </p:cNvSpPr>
          <p:nvPr>
            <p:ph type="title"/>
          </p:nvPr>
        </p:nvSpPr>
        <p:spPr>
          <a:xfrm>
            <a:off x="304800" y="4844796"/>
            <a:ext cx="2571750" cy="624840"/>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Volunteer. </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100" b="1" kern="1200" dirty="0">
                <a:solidFill>
                  <a:schemeClr val="tx1"/>
                </a:solidFill>
                <a:latin typeface="+mn-lt"/>
                <a:ea typeface="+mj-ea"/>
                <a:cs typeface="+mj-cs"/>
              </a:rPr>
              <a:t>Serve the community, make a difference. </a:t>
            </a:r>
            <a:br>
              <a:rPr lang="en-US" sz="3100" b="1" kern="1200" dirty="0">
                <a:solidFill>
                  <a:schemeClr val="tx1"/>
                </a:solidFill>
                <a:latin typeface="+mn-lt"/>
                <a:ea typeface="+mj-ea"/>
                <a:cs typeface="+mj-cs"/>
              </a:rPr>
            </a:br>
            <a:br>
              <a:rPr lang="en-US" sz="3100" b="1" kern="1200" dirty="0">
                <a:solidFill>
                  <a:schemeClr val="tx1"/>
                </a:solidFill>
                <a:latin typeface="+mn-lt"/>
                <a:ea typeface="+mj-ea"/>
                <a:cs typeface="+mj-cs"/>
              </a:rPr>
            </a:br>
            <a:r>
              <a:rPr lang="en-US" sz="3100" b="1" kern="1200" dirty="0">
                <a:solidFill>
                  <a:schemeClr val="tx1"/>
                </a:solidFill>
                <a:latin typeface="+mn-lt"/>
                <a:ea typeface="+mj-ea"/>
                <a:cs typeface="+mj-cs"/>
              </a:rPr>
              <a:t>Build relationships. </a:t>
            </a:r>
            <a:br>
              <a:rPr lang="en-US" sz="3100" b="1" kern="1200" dirty="0">
                <a:solidFill>
                  <a:schemeClr val="tx1"/>
                </a:solidFill>
                <a:latin typeface="+mn-lt"/>
                <a:ea typeface="+mj-ea"/>
                <a:cs typeface="+mj-cs"/>
              </a:rPr>
            </a:br>
            <a:br>
              <a:rPr lang="en-US" sz="3100" b="1" kern="1200" dirty="0">
                <a:solidFill>
                  <a:schemeClr val="tx1"/>
                </a:solidFill>
                <a:latin typeface="+mn-lt"/>
                <a:ea typeface="+mj-ea"/>
                <a:cs typeface="+mj-cs"/>
              </a:rPr>
            </a:br>
            <a:r>
              <a:rPr lang="en-US" sz="3100" b="1" kern="1200" dirty="0">
                <a:solidFill>
                  <a:schemeClr val="tx1"/>
                </a:solidFill>
                <a:latin typeface="+mn-lt"/>
                <a:ea typeface="+mj-ea"/>
                <a:cs typeface="+mj-cs"/>
              </a:rPr>
              <a:t>Enjoy camaraderie</a:t>
            </a:r>
            <a:r>
              <a:rPr lang="en-US" sz="2200" b="1" kern="1200" dirty="0">
                <a:solidFill>
                  <a:schemeClr val="tx1"/>
                </a:solidFill>
                <a:latin typeface="+mn-lt"/>
                <a:ea typeface="+mj-ea"/>
                <a:cs typeface="+mj-cs"/>
              </a:rPr>
              <a:t>.</a:t>
            </a: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2396</TotalTime>
  <Words>1924</Words>
  <Application>Microsoft Office PowerPoint</Application>
  <PresentationFormat>On-screen Show (4:3)</PresentationFormat>
  <Paragraphs>70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2013 - 2022 Theme</vt:lpstr>
      <vt:lpstr>PowerPoint Presentation</vt:lpstr>
      <vt:lpstr>PowerPoint Presentation</vt:lpstr>
      <vt:lpstr>PowerPoint Presentation</vt:lpstr>
      <vt:lpstr>PowerPoint Presentation</vt:lpstr>
      <vt:lpstr>Where does the food come from?</vt:lpstr>
      <vt:lpstr>How can you help?</vt:lpstr>
      <vt:lpstr>PowerPoint Presentation</vt:lpstr>
      <vt:lpstr>PowerPoint Presentation</vt:lpstr>
      <vt:lpstr>Volunteer.   Serve the community, make a difference.   Build relationships.   Enjoy camaraderie.</vt:lpstr>
      <vt:lpstr> Do you have questions or  want to get involved today?  Call the office (608-782-6003, x3), email info@waferlacrosse.org, or find more information at waferlacrosse.org.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Erin Waldhart</cp:lastModifiedBy>
  <cp:revision>180</cp:revision>
  <dcterms:created xsi:type="dcterms:W3CDTF">2012-11-13T19:44:30Z</dcterms:created>
  <dcterms:modified xsi:type="dcterms:W3CDTF">2025-05-22T15:45:08Z</dcterms:modified>
</cp:coreProperties>
</file>